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2"/>
  </p:notesMasterIdLst>
  <p:handoutMasterIdLst>
    <p:handoutMasterId r:id="rId73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287" r:id="rId9"/>
    <p:sldId id="558" r:id="rId10"/>
    <p:sldId id="571" r:id="rId11"/>
    <p:sldId id="302" r:id="rId12"/>
    <p:sldId id="719" r:id="rId13"/>
    <p:sldId id="288" r:id="rId14"/>
    <p:sldId id="1878" r:id="rId15"/>
    <p:sldId id="297" r:id="rId16"/>
    <p:sldId id="575" r:id="rId17"/>
    <p:sldId id="299" r:id="rId18"/>
    <p:sldId id="646" r:id="rId19"/>
    <p:sldId id="647" r:id="rId20"/>
    <p:sldId id="648" r:id="rId21"/>
    <p:sldId id="649" r:id="rId22"/>
    <p:sldId id="650" r:id="rId23"/>
    <p:sldId id="651" r:id="rId24"/>
    <p:sldId id="715" r:id="rId25"/>
    <p:sldId id="652" r:id="rId26"/>
    <p:sldId id="577" r:id="rId27"/>
    <p:sldId id="475" r:id="rId28"/>
    <p:sldId id="579" r:id="rId29"/>
    <p:sldId id="580" r:id="rId30"/>
    <p:sldId id="573" r:id="rId31"/>
    <p:sldId id="1879" r:id="rId32"/>
    <p:sldId id="259" r:id="rId33"/>
    <p:sldId id="1070" r:id="rId34"/>
    <p:sldId id="557" r:id="rId35"/>
    <p:sldId id="519" r:id="rId36"/>
    <p:sldId id="281" r:id="rId37"/>
    <p:sldId id="273" r:id="rId38"/>
    <p:sldId id="274" r:id="rId39"/>
    <p:sldId id="561" r:id="rId40"/>
    <p:sldId id="562" r:id="rId41"/>
    <p:sldId id="570" r:id="rId42"/>
    <p:sldId id="563" r:id="rId43"/>
    <p:sldId id="564" r:id="rId44"/>
    <p:sldId id="565" r:id="rId45"/>
    <p:sldId id="572" r:id="rId46"/>
    <p:sldId id="566" r:id="rId47"/>
    <p:sldId id="567" r:id="rId48"/>
    <p:sldId id="568" r:id="rId49"/>
    <p:sldId id="569" r:id="rId50"/>
    <p:sldId id="300" r:id="rId51"/>
    <p:sldId id="520" r:id="rId52"/>
    <p:sldId id="258" r:id="rId53"/>
    <p:sldId id="547" r:id="rId54"/>
    <p:sldId id="551" r:id="rId55"/>
    <p:sldId id="552" r:id="rId56"/>
    <p:sldId id="581" r:id="rId57"/>
    <p:sldId id="548" r:id="rId58"/>
    <p:sldId id="318" r:id="rId59"/>
    <p:sldId id="327" r:id="rId60"/>
    <p:sldId id="322" r:id="rId61"/>
    <p:sldId id="550" r:id="rId62"/>
    <p:sldId id="323" r:id="rId63"/>
    <p:sldId id="326" r:id="rId64"/>
    <p:sldId id="298" r:id="rId65"/>
    <p:sldId id="489" r:id="rId66"/>
    <p:sldId id="329" r:id="rId67"/>
    <p:sldId id="301" r:id="rId68"/>
    <p:sldId id="409" r:id="rId69"/>
    <p:sldId id="330" r:id="rId70"/>
    <p:sldId id="283" r:id="rId7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22" autoAdjust="0"/>
    <p:restoredTop sz="82958" autoAdjust="0"/>
  </p:normalViewPr>
  <p:slideViewPr>
    <p:cSldViewPr snapToGrid="0" snapToObjects="1">
      <p:cViewPr varScale="1">
        <p:scale>
          <a:sx n="101" d="100"/>
          <a:sy n="101" d="100"/>
        </p:scale>
        <p:origin x="1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1/5/22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waterloo.ca/winter2020/se350" TargetMode="External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c5kK1twHfRejuwMv9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2/ece35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jpe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image" Target="../media/image35.emf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velloravayalapra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0.jpeg"/><Relationship Id="rId21" Type="http://schemas.openxmlformats.org/officeDocument/2006/relationships/image" Target="../media/image87.tiff"/><Relationship Id="rId7" Type="http://schemas.openxmlformats.org/officeDocument/2006/relationships/image" Target="../media/image74.png"/><Relationship Id="rId12" Type="http://schemas.openxmlformats.org/officeDocument/2006/relationships/image" Target="../media/image78.jpe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2.png"/><Relationship Id="rId20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7.jpeg"/><Relationship Id="rId5" Type="http://schemas.openxmlformats.org/officeDocument/2006/relationships/image" Target="../media/image72.jpeg"/><Relationship Id="rId15" Type="http://schemas.openxmlformats.org/officeDocument/2006/relationships/image" Target="../media/image81.png"/><Relationship Id="rId10" Type="http://schemas.openxmlformats.org/officeDocument/2006/relationships/image" Target="../media/image76.jpeg"/><Relationship Id="rId19" Type="http://schemas.openxmlformats.org/officeDocument/2006/relationships/image" Target="../media/image85.tiff"/><Relationship Id="rId4" Type="http://schemas.openxmlformats.org/officeDocument/2006/relationships/image" Target="../media/image71.jpeg"/><Relationship Id="rId9" Type="http://schemas.openxmlformats.org/officeDocument/2006/relationships/image" Target="../media/image75.jpeg"/><Relationship Id="rId14" Type="http://schemas.openxmlformats.org/officeDocument/2006/relationships/image" Target="../media/image80.png"/><Relationship Id="rId22" Type="http://schemas.openxmlformats.org/officeDocument/2006/relationships/image" Target="../media/image88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aizi.liao@uwaterloo.ca" TargetMode="External"/><Relationship Id="rId2" Type="http://schemas.openxmlformats.org/officeDocument/2006/relationships/hyperlink" Target="mailto:k7soni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</a:t>
            </a:r>
            <a:r>
              <a:rPr lang="en-US"/>
              <a:t>350 is </a:t>
            </a:r>
            <a:r>
              <a:rPr lang="en-US" dirty="0"/>
              <a:t>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In-person final: </a:t>
            </a:r>
            <a:r>
              <a:rPr lang="en-US" sz="2000" dirty="0">
                <a:solidFill>
                  <a:srgbClr val="FF0000"/>
                </a:solidFill>
              </a:rPr>
              <a:t>30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endParaRPr lang="en-CA" sz="1800" dirty="0"/>
          </a:p>
          <a:p>
            <a:r>
              <a:rPr lang="en-CA" sz="2000" dirty="0"/>
              <a:t>Lab projects: </a:t>
            </a:r>
            <a:r>
              <a:rPr lang="en-US" sz="2000" dirty="0">
                <a:solidFill>
                  <a:srgbClr val="FF0000"/>
                </a:solidFill>
              </a:rPr>
              <a:t>50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3 projects (more on this later)</a:t>
            </a:r>
          </a:p>
          <a:p>
            <a:pPr lvl="1"/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20%</a:t>
            </a:r>
          </a:p>
          <a:p>
            <a:pPr lvl="1"/>
            <a:r>
              <a:rPr lang="en-CA" sz="1800" dirty="0"/>
              <a:t>9 quizzes (highest 7 will be considered)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marL="914400" lvl="2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6940-5DE4-974E-A930-FA5833E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Proviso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E555-9A7C-8A45-829B-F601F0A0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outline presents intended weights, and due dates </a:t>
            </a:r>
          </a:p>
          <a:p>
            <a:pPr lvl="1"/>
            <a:endParaRPr lang="en-US" sz="2000" dirty="0"/>
          </a:p>
          <a:p>
            <a:r>
              <a:rPr lang="en-US" sz="2400" dirty="0"/>
              <a:t>As best as possible, we will keep to the outline</a:t>
            </a:r>
          </a:p>
          <a:p>
            <a:pPr lvl="1"/>
            <a:endParaRPr lang="en-US" sz="2000" dirty="0"/>
          </a:p>
          <a:p>
            <a:r>
              <a:rPr lang="en-US" sz="2400" dirty="0"/>
              <a:t>We reserve the right to modify topics and/or assessments and/or weight and/or deadlines with due and fair notice</a:t>
            </a:r>
          </a:p>
          <a:p>
            <a:pPr lvl="1"/>
            <a:endParaRPr lang="en-US" sz="2000" dirty="0"/>
          </a:p>
          <a:p>
            <a:r>
              <a:rPr lang="en-US" sz="2400" dirty="0"/>
              <a:t>In the event of such challenges, we will work with the Department/Faculty to find reasonable and fair solutions</a:t>
            </a:r>
          </a:p>
        </p:txBody>
      </p:sp>
    </p:spTree>
    <p:extLst>
      <p:ext uri="{BB962C8B-B14F-4D97-AF65-F5344CB8AC3E}">
        <p14:creationId xmlns:p14="http://schemas.microsoft.com/office/powerpoint/2010/main" val="126649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on LEARN by </a:t>
            </a:r>
            <a:r>
              <a:rPr lang="en-CA" sz="2000" dirty="0">
                <a:solidFill>
                  <a:srgbClr val="FF0000"/>
                </a:solidFill>
              </a:rPr>
              <a:t>23:00 on Jan.11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endParaRPr lang="en-CA" sz="2400" dirty="0"/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their group sign-up points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986244"/>
              </p:ext>
            </p:extLst>
          </p:nvPr>
        </p:nvGraphicFramePr>
        <p:xfrm>
          <a:off x="1313033" y="2019300"/>
          <a:ext cx="6517936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947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80359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Project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Jan 11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Memory management (P1)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27%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Feb 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Task management (P2)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Mar 8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Inter-task communication and I/O (P3)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Mar 29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3" y="5759024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3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23:00 on January 11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2022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 real-time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3B7-1A4F-8E43-9EA9-3FDC8D67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Real-time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A7DA-E952-A94A-8652-D04AC413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Systems whose correctness depends on both their </a:t>
            </a:r>
            <a:r>
              <a:rPr lang="en-US" sz="2000" dirty="0">
                <a:solidFill>
                  <a:srgbClr val="FF0000"/>
                </a:solidFill>
              </a:rPr>
              <a:t>temporal</a:t>
            </a:r>
            <a:r>
              <a:rPr lang="en-US" sz="2000" dirty="0"/>
              <a:t> aspects as well as their </a:t>
            </a:r>
            <a:r>
              <a:rPr lang="en-US" sz="2000" dirty="0">
                <a:solidFill>
                  <a:srgbClr val="FF0000"/>
                </a:solidFill>
              </a:rPr>
              <a:t>functional</a:t>
            </a:r>
            <a:r>
              <a:rPr lang="en-US" sz="2000" dirty="0"/>
              <a:t> aspects</a:t>
            </a:r>
          </a:p>
          <a:p>
            <a:endParaRPr lang="en-US" sz="2000" dirty="0"/>
          </a:p>
          <a:p>
            <a:r>
              <a:rPr lang="en-US" sz="2000" dirty="0"/>
              <a:t>Temporal aspects are typically specified through </a:t>
            </a:r>
            <a:r>
              <a:rPr lang="en-US" sz="2000" dirty="0">
                <a:solidFill>
                  <a:srgbClr val="FF0000"/>
                </a:solidFill>
              </a:rPr>
              <a:t>deadline</a:t>
            </a:r>
          </a:p>
          <a:p>
            <a:pPr lvl="1"/>
            <a:r>
              <a:rPr lang="en-US" sz="1800" dirty="0"/>
              <a:t>Results must be produced before deadline</a:t>
            </a:r>
          </a:p>
          <a:p>
            <a:pPr lvl="1"/>
            <a:r>
              <a:rPr lang="en-US" sz="1800" dirty="0"/>
              <a:t>Correct result produced too late is considered failure</a:t>
            </a:r>
          </a:p>
          <a:p>
            <a:endParaRPr lang="en-US" sz="2000" dirty="0"/>
          </a:p>
          <a:p>
            <a:r>
              <a:rPr lang="en-US" sz="2000" dirty="0"/>
              <a:t>Real-time systems are typically embedded control systems </a:t>
            </a:r>
          </a:p>
          <a:p>
            <a:pPr lvl="1"/>
            <a:r>
              <a:rPr lang="en-US" sz="1800" dirty="0"/>
              <a:t>E.g., safety-critical systems</a:t>
            </a:r>
          </a:p>
          <a:p>
            <a:endParaRPr lang="en-US" sz="2000" dirty="0"/>
          </a:p>
          <a:p>
            <a:r>
              <a:rPr lang="en-US" sz="2000" dirty="0"/>
              <a:t>OS must be carefully designed to support temporal properties</a:t>
            </a:r>
          </a:p>
        </p:txBody>
      </p:sp>
    </p:spTree>
    <p:extLst>
      <p:ext uri="{BB962C8B-B14F-4D97-AF65-F5344CB8AC3E}">
        <p14:creationId xmlns:p14="http://schemas.microsoft.com/office/powerpoint/2010/main" val="3157462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A4C2C67-C42C-9C42-AE5F-AE01C1942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Types of Real-time Systems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D40AF53-55ED-E14B-B10D-EE7F6C9DD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Soft</a:t>
            </a:r>
            <a:r>
              <a:rPr lang="en-US" altLang="en-US" sz="2400" dirty="0"/>
              <a:t>: must try to meet all deadlines</a:t>
            </a:r>
          </a:p>
          <a:p>
            <a:pPr lvl="1"/>
            <a:r>
              <a:rPr lang="en-US" altLang="en-US" sz="2000" dirty="0"/>
              <a:t>System does not fail if a few </a:t>
            </a:r>
            <a:br>
              <a:rPr lang="en-US" altLang="en-US" sz="2000" dirty="0"/>
            </a:br>
            <a:r>
              <a:rPr lang="en-US" altLang="en-US" sz="2000" dirty="0"/>
              <a:t>deadlines are missed</a:t>
            </a:r>
          </a:p>
          <a:p>
            <a:pPr marL="914400" lvl="2" indent="0">
              <a:buNone/>
            </a:pPr>
            <a:endParaRPr lang="en-US" altLang="en-US" sz="1600" dirty="0"/>
          </a:p>
          <a:p>
            <a:pPr lvl="2"/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Firm</a:t>
            </a:r>
            <a:r>
              <a:rPr lang="en-US" altLang="en-US" sz="2400" dirty="0"/>
              <a:t>: result has no use outside </a:t>
            </a:r>
            <a:br>
              <a:rPr lang="en-US" altLang="en-US" sz="2400" dirty="0"/>
            </a:br>
            <a:r>
              <a:rPr lang="en-US" altLang="en-US" sz="2400" dirty="0"/>
              <a:t>deadline window</a:t>
            </a:r>
          </a:p>
          <a:p>
            <a:pPr lvl="1"/>
            <a:r>
              <a:rPr lang="en-US" altLang="en-US" sz="2000" dirty="0"/>
              <a:t>Tasks that fail are discarded</a:t>
            </a:r>
          </a:p>
          <a:p>
            <a:pPr lvl="2"/>
            <a:endParaRPr lang="en-US" altLang="en-US" sz="1600" dirty="0"/>
          </a:p>
          <a:p>
            <a:pPr marL="914400" lvl="2" indent="0">
              <a:buNone/>
            </a:pPr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Hard</a:t>
            </a:r>
            <a:r>
              <a:rPr lang="en-US" altLang="en-US" sz="2400" dirty="0"/>
              <a:t>: must always meet all deadlines</a:t>
            </a:r>
          </a:p>
          <a:p>
            <a:pPr lvl="1"/>
            <a:r>
              <a:rPr lang="en-US" altLang="en-US" sz="2000" dirty="0"/>
              <a:t>System fails if deadline window is missed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4406DB-B4EF-6042-901C-2F1D24D32B20}"/>
              </a:ext>
            </a:extLst>
          </p:cNvPr>
          <p:cNvGrpSpPr/>
          <p:nvPr/>
        </p:nvGrpSpPr>
        <p:grpSpPr>
          <a:xfrm>
            <a:off x="5890581" y="3113199"/>
            <a:ext cx="2624769" cy="1592543"/>
            <a:chOff x="5406853" y="3556176"/>
            <a:chExt cx="2624769" cy="159254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CEC73DD-572B-E449-8EC7-76F25EDE601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9547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31F37C-A79A-8441-B264-1EC602BBDB14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5" name="Left-Up Arrow 4">
                <a:extLst>
                  <a:ext uri="{FF2B5EF4-FFF2-40B4-BE49-F238E27FC236}">
                    <a16:creationId xmlns:a16="http://schemas.microsoft.com/office/drawing/2014/main" id="{7565B283-85D5-4A41-9DD8-D2C11C370B43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35731-50B5-1349-92FD-8AF9E6F8CF86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99492-4824-0248-B7C2-2058C16DB16E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DA8B0E-6C1A-5C43-A476-4AD070B13FFF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F4E1A8-4FC3-CA49-B111-2AD746F75916}"/>
              </a:ext>
            </a:extLst>
          </p:cNvPr>
          <p:cNvGrpSpPr/>
          <p:nvPr/>
        </p:nvGrpSpPr>
        <p:grpSpPr>
          <a:xfrm>
            <a:off x="5890581" y="1394013"/>
            <a:ext cx="2624769" cy="1592543"/>
            <a:chOff x="5890581" y="1676400"/>
            <a:chExt cx="2624769" cy="15925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2ECD63-9271-5146-9088-4E77FAF631D3}"/>
                </a:ext>
              </a:extLst>
            </p:cNvPr>
            <p:cNvGrpSpPr/>
            <p:nvPr/>
          </p:nvGrpSpPr>
          <p:grpSpPr>
            <a:xfrm>
              <a:off x="5890581" y="1676400"/>
              <a:ext cx="2624769" cy="1592543"/>
              <a:chOff x="5339986" y="4336105"/>
              <a:chExt cx="2624769" cy="1592543"/>
            </a:xfrm>
          </p:grpSpPr>
          <p:sp>
            <p:nvSpPr>
              <p:cNvPr id="29" name="Left-Up Arrow 28">
                <a:extLst>
                  <a:ext uri="{FF2B5EF4-FFF2-40B4-BE49-F238E27FC236}">
                    <a16:creationId xmlns:a16="http://schemas.microsoft.com/office/drawing/2014/main" id="{C53B9B45-1094-8544-8C1A-AB66FC52EC20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051E7E-E2AC-6247-BFF3-4B24D00CC062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A7D325-F80B-7041-AC83-00D2CF4FB98D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90818C-0FFE-484F-9BC0-641460E21D86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165537E-23D0-6442-9BDA-94A9716D3D1B}"/>
                </a:ext>
              </a:extLst>
            </p:cNvPr>
            <p:cNvSpPr/>
            <p:nvPr/>
          </p:nvSpPr>
          <p:spPr>
            <a:xfrm>
              <a:off x="6266329" y="1976718"/>
              <a:ext cx="1600200" cy="968188"/>
            </a:xfrm>
            <a:custGeom>
              <a:avLst/>
              <a:gdLst>
                <a:gd name="connsiteX0" fmla="*/ 0 w 1600200"/>
                <a:gd name="connsiteY0" fmla="*/ 0 h 968188"/>
                <a:gd name="connsiteX1" fmla="*/ 914400 w 1600200"/>
                <a:gd name="connsiteY1" fmla="*/ 0 h 968188"/>
                <a:gd name="connsiteX2" fmla="*/ 1600200 w 1600200"/>
                <a:gd name="connsiteY2" fmla="*/ 968188 h 96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0200" h="968188">
                  <a:moveTo>
                    <a:pt x="0" y="0"/>
                  </a:moveTo>
                  <a:lnTo>
                    <a:pt x="914400" y="0"/>
                  </a:lnTo>
                  <a:lnTo>
                    <a:pt x="1600200" y="968188"/>
                  </a:lnTo>
                </a:path>
              </a:pathLst>
            </a:cu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2D25AF-3308-EF48-89F7-393C772AB435}"/>
              </a:ext>
            </a:extLst>
          </p:cNvPr>
          <p:cNvGrpSpPr/>
          <p:nvPr/>
        </p:nvGrpSpPr>
        <p:grpSpPr>
          <a:xfrm>
            <a:off x="5890581" y="4824133"/>
            <a:ext cx="2624769" cy="1802944"/>
            <a:chOff x="5406853" y="3556176"/>
            <a:chExt cx="2624769" cy="1802944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14327E64-1788-0B45-A208-25272DA07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14998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CF9C022-1544-3A49-92A3-B5FA19E32E18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39" name="Left-Up Arrow 38">
                <a:extLst>
                  <a:ext uri="{FF2B5EF4-FFF2-40B4-BE49-F238E27FC236}">
                    <a16:creationId xmlns:a16="http://schemas.microsoft.com/office/drawing/2014/main" id="{41D2CDEB-C5B8-5A43-AA9F-FBE8DB9814BB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CA0B0B-BC11-9843-B2BD-D3DC89264253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C6B19-6D34-0C4F-A933-086B48133E81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C47419-1785-A64C-AC30-C30452AC15B3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4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A011-E89F-FE49-99B5-4331D0C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Spectrum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BF81DD-0668-A742-81CB-0D4B1C0A0099}"/>
              </a:ext>
            </a:extLst>
          </p:cNvPr>
          <p:cNvGrpSpPr/>
          <p:nvPr/>
        </p:nvGrpSpPr>
        <p:grpSpPr>
          <a:xfrm>
            <a:off x="879035" y="3429000"/>
            <a:ext cx="7385929" cy="923241"/>
            <a:chOff x="252000" y="3429000"/>
            <a:chExt cx="8640000" cy="10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CB8205-207D-CD4C-BEF9-8745122F3C9D}"/>
                </a:ext>
              </a:extLst>
            </p:cNvPr>
            <p:cNvSpPr/>
            <p:nvPr/>
          </p:nvSpPr>
          <p:spPr>
            <a:xfrm>
              <a:off x="252000" y="3429000"/>
              <a:ext cx="8640000" cy="108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rgbClr val="FFFF00"/>
                </a:gs>
                <a:gs pos="67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50754A-6FE4-164E-AC55-723D7C6B0276}"/>
                </a:ext>
              </a:extLst>
            </p:cNvPr>
            <p:cNvSpPr/>
            <p:nvPr/>
          </p:nvSpPr>
          <p:spPr>
            <a:xfrm>
              <a:off x="25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5A3E7E-90A5-9847-8158-C2F58B5DEA42}"/>
                </a:ext>
              </a:extLst>
            </p:cNvPr>
            <p:cNvSpPr/>
            <p:nvPr/>
          </p:nvSpPr>
          <p:spPr>
            <a:xfrm>
              <a:off x="241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097393-A466-8E4A-B554-EE3C94395361}"/>
                </a:ext>
              </a:extLst>
            </p:cNvPr>
            <p:cNvSpPr/>
            <p:nvPr/>
          </p:nvSpPr>
          <p:spPr>
            <a:xfrm>
              <a:off x="457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80FD1-D59F-9847-AEF7-7E33D009E6AF}"/>
                </a:ext>
              </a:extLst>
            </p:cNvPr>
            <p:cNvSpPr/>
            <p:nvPr/>
          </p:nvSpPr>
          <p:spPr>
            <a:xfrm>
              <a:off x="673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A2B90A-7472-CE4E-A281-EC16BE009549}"/>
              </a:ext>
            </a:extLst>
          </p:cNvPr>
          <p:cNvSpPr txBox="1"/>
          <p:nvPr/>
        </p:nvSpPr>
        <p:spPr>
          <a:xfrm>
            <a:off x="1340655" y="451821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5560-5FA9-8E4B-ADB0-4F11F0296659}"/>
              </a:ext>
            </a:extLst>
          </p:cNvPr>
          <p:cNvSpPr txBox="1"/>
          <p:nvPr/>
        </p:nvSpPr>
        <p:spPr>
          <a:xfrm>
            <a:off x="2321580" y="4518212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556D4-E6EC-CB4A-8292-4E675B2E3206}"/>
              </a:ext>
            </a:extLst>
          </p:cNvPr>
          <p:cNvSpPr txBox="1"/>
          <p:nvPr/>
        </p:nvSpPr>
        <p:spPr>
          <a:xfrm>
            <a:off x="3179963" y="451821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video/audio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5221D-B780-C245-8FFB-A8FB5DE5B52B}"/>
              </a:ext>
            </a:extLst>
          </p:cNvPr>
          <p:cNvSpPr txBox="1"/>
          <p:nvPr/>
        </p:nvSpPr>
        <p:spPr>
          <a:xfrm>
            <a:off x="4226391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Cruise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6223-4187-DA47-B0D8-DDA71E613D8B}"/>
              </a:ext>
            </a:extLst>
          </p:cNvPr>
          <p:cNvSpPr txBox="1"/>
          <p:nvPr/>
        </p:nvSpPr>
        <p:spPr>
          <a:xfrm>
            <a:off x="4879468" y="4518212"/>
            <a:ext cx="1267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Tele-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communication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1688B-E1F8-A74F-9FCF-EECDB79A1CC5}"/>
              </a:ext>
            </a:extLst>
          </p:cNvPr>
          <p:cNvSpPr txBox="1"/>
          <p:nvPr/>
        </p:nvSpPr>
        <p:spPr>
          <a:xfrm>
            <a:off x="6108760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Flight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70986-1BC9-F84E-A596-6F1A062BA79B}"/>
              </a:ext>
            </a:extLst>
          </p:cNvPr>
          <p:cNvSpPr txBox="1"/>
          <p:nvPr/>
        </p:nvSpPr>
        <p:spPr>
          <a:xfrm>
            <a:off x="6916740" y="451821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Electronic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engine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D11B0-F6C5-4442-BA29-164F87116C15}"/>
              </a:ext>
            </a:extLst>
          </p:cNvPr>
          <p:cNvSpPr txBox="1"/>
          <p:nvPr/>
        </p:nvSpPr>
        <p:spPr>
          <a:xfrm>
            <a:off x="4101968" y="2887688"/>
            <a:ext cx="940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 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2162A-5593-6741-86AE-7869C437E287}"/>
              </a:ext>
            </a:extLst>
          </p:cNvPr>
          <p:cNvSpPr txBox="1"/>
          <p:nvPr/>
        </p:nvSpPr>
        <p:spPr>
          <a:xfrm>
            <a:off x="879035" y="2887688"/>
            <a:ext cx="87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F6438-37CB-3046-B266-96144FFF5F7D}"/>
              </a:ext>
            </a:extLst>
          </p:cNvPr>
          <p:cNvSpPr txBox="1"/>
          <p:nvPr/>
        </p:nvSpPr>
        <p:spPr>
          <a:xfrm>
            <a:off x="7212688" y="2887688"/>
            <a:ext cx="1052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 RT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A1F7392-68C9-7A46-BC22-BAD74498BB23}"/>
              </a:ext>
            </a:extLst>
          </p:cNvPr>
          <p:cNvSpPr/>
          <p:nvPr/>
        </p:nvSpPr>
        <p:spPr>
          <a:xfrm>
            <a:off x="5221527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78767CB-66A9-E841-A926-845EC82667D2}"/>
              </a:ext>
            </a:extLst>
          </p:cNvPr>
          <p:cNvSpPr/>
          <p:nvPr/>
        </p:nvSpPr>
        <p:spPr>
          <a:xfrm flipH="1">
            <a:off x="1943259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9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https://piazza.com/uwaterloo.ca/winter2022/ece350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https://forms.gle/c5kK1twHfRejuwMv9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>
              <a:gd name="adj1" fmla="val 1514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that emulates physical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run on physical machine</a:t>
            </a:r>
          </a:p>
          <a:p>
            <a:pPr lvl="1"/>
            <a:r>
              <a:rPr lang="en-US" sz="2000" dirty="0"/>
              <a:t>Provides platform that is independent of actual underlying hardware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B6E8-F676-FB4A-842A-EE8AACA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Runs processes</a:t>
            </a:r>
          </a:p>
          <a:p>
            <a:pPr lvl="1"/>
            <a:r>
              <a:rPr lang="en-US" sz="2000" dirty="0"/>
              <a:t>Abstracts underlying OS and hardware </a:t>
            </a:r>
          </a:p>
          <a:p>
            <a:pPr lvl="1"/>
            <a:r>
              <a:rPr lang="en-US" sz="2000" dirty="0"/>
              <a:t>Provides platform-independent environment</a:t>
            </a:r>
          </a:p>
          <a:p>
            <a:pPr lvl="1"/>
            <a:r>
              <a:rPr lang="en-US" sz="2000" dirty="0"/>
              <a:t>E.g., Java virtual machine, .NET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5EEEB-3D45-6941-9C5B-1971E611ADE1}"/>
              </a:ext>
            </a:extLst>
          </p:cNvPr>
          <p:cNvSpPr/>
          <p:nvPr/>
        </p:nvSpPr>
        <p:spPr>
          <a:xfrm>
            <a:off x="3339965" y="5547573"/>
            <a:ext cx="2133872" cy="4770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B8B42-3971-214C-82DB-FF938ED55723}"/>
              </a:ext>
            </a:extLst>
          </p:cNvPr>
          <p:cNvSpPr/>
          <p:nvPr/>
        </p:nvSpPr>
        <p:spPr>
          <a:xfrm>
            <a:off x="3339965" y="4586898"/>
            <a:ext cx="2133872" cy="9606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F31E2-63D6-E646-92B3-125854031CD5}"/>
              </a:ext>
            </a:extLst>
          </p:cNvPr>
          <p:cNvSpPr/>
          <p:nvPr/>
        </p:nvSpPr>
        <p:spPr>
          <a:xfrm>
            <a:off x="3339965" y="5067234"/>
            <a:ext cx="1179701" cy="4770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Host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330C5-54A9-5046-8BBD-6350810CDF8E}"/>
              </a:ext>
            </a:extLst>
          </p:cNvPr>
          <p:cNvSpPr/>
          <p:nvPr/>
        </p:nvSpPr>
        <p:spPr>
          <a:xfrm rot="16200000">
            <a:off x="3253096" y="4063781"/>
            <a:ext cx="607451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EC73A-33A4-174A-A725-A83E3A6DCF67}"/>
              </a:ext>
            </a:extLst>
          </p:cNvPr>
          <p:cNvSpPr/>
          <p:nvPr/>
        </p:nvSpPr>
        <p:spPr>
          <a:xfrm rot="16200000">
            <a:off x="438653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F3161-7D39-7248-8939-3A841D8FF5A7}"/>
              </a:ext>
            </a:extLst>
          </p:cNvPr>
          <p:cNvSpPr/>
          <p:nvPr/>
        </p:nvSpPr>
        <p:spPr>
          <a:xfrm rot="16200000">
            <a:off x="381981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0A4E0-E0E4-754E-875C-CCCEBD7FD04C}"/>
              </a:ext>
            </a:extLst>
          </p:cNvPr>
          <p:cNvSpPr/>
          <p:nvPr/>
        </p:nvSpPr>
        <p:spPr>
          <a:xfrm rot="16200000">
            <a:off x="4953256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56EBFF-0A6C-B74D-BFB2-CF853F33D564}"/>
              </a:ext>
            </a:extLst>
          </p:cNvPr>
          <p:cNvCxnSpPr>
            <a:cxnSpLocks/>
          </p:cNvCxnSpPr>
          <p:nvPr/>
        </p:nvCxnSpPr>
        <p:spPr>
          <a:xfrm flipH="1">
            <a:off x="3037840" y="4584364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304281-CB3E-C84A-AC4C-AE50B18EC8BA}"/>
              </a:ext>
            </a:extLst>
          </p:cNvPr>
          <p:cNvSpPr txBox="1"/>
          <p:nvPr/>
        </p:nvSpPr>
        <p:spPr>
          <a:xfrm>
            <a:off x="1708823" y="4430475"/>
            <a:ext cx="122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ABI &amp; ISA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23D52C-9940-BE49-9F0F-D7FA504A5F8C}"/>
              </a:ext>
            </a:extLst>
          </p:cNvPr>
          <p:cNvCxnSpPr>
            <a:cxnSpLocks/>
          </p:cNvCxnSpPr>
          <p:nvPr/>
        </p:nvCxnSpPr>
        <p:spPr>
          <a:xfrm flipH="1">
            <a:off x="3037840" y="5067234"/>
            <a:ext cx="1489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DFAB39-7FE7-DB46-98C8-0F4055156D14}"/>
              </a:ext>
            </a:extLst>
          </p:cNvPr>
          <p:cNvSpPr txBox="1"/>
          <p:nvPr/>
        </p:nvSpPr>
        <p:spPr>
          <a:xfrm>
            <a:off x="2113871" y="4913345"/>
            <a:ext cx="818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ABI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44491-EC7C-C74C-97F8-057639975A17}"/>
              </a:ext>
            </a:extLst>
          </p:cNvPr>
          <p:cNvCxnSpPr>
            <a:cxnSpLocks/>
          </p:cNvCxnSpPr>
          <p:nvPr/>
        </p:nvCxnSpPr>
        <p:spPr>
          <a:xfrm flipH="1">
            <a:off x="3037840" y="5544319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2F7443-6943-AA41-A8D9-8752EC1B0A7D}"/>
              </a:ext>
            </a:extLst>
          </p:cNvPr>
          <p:cNvSpPr txBox="1"/>
          <p:nvPr/>
        </p:nvSpPr>
        <p:spPr>
          <a:xfrm>
            <a:off x="2114254" y="53904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ISA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Runs OSes</a:t>
            </a:r>
          </a:p>
          <a:p>
            <a:pPr lvl="1"/>
            <a:r>
              <a:rPr lang="en-US" sz="1600" dirty="0"/>
              <a:t>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CA" sz="1800" dirty="0"/>
              <a:t>Provide OS virtualization above single shared kernel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Do not provide </a:t>
            </a:r>
            <a:r>
              <a:rPr lang="en-CA" sz="1600" i="1" dirty="0">
                <a:solidFill>
                  <a:srgbClr val="FF0000"/>
                </a:solidFill>
              </a:rPr>
              <a:t>full-machine</a:t>
            </a:r>
            <a:r>
              <a:rPr lang="en-CA" sz="1600" dirty="0"/>
              <a:t> virtualization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VM has illusion of running on isolated machine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container has illusion of running on isolated OS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Can run on bare metal OS, or atop of OS running in VM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multiple applications run in same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each application has its own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BD4747-F60D-1E4C-9F8A-033FA45D0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9467"/>
          <a:stretch/>
        </p:blipFill>
        <p:spPr bwMode="auto">
          <a:xfrm>
            <a:off x="628650" y="1662674"/>
            <a:ext cx="3393291" cy="47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372244" y="2396627"/>
            <a:ext cx="6540262" cy="1340472"/>
            <a:chOff x="1201296" y="2396627"/>
            <a:chExt cx="6540262" cy="134047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 flipH="1">
              <a:off x="1201296" y="2396627"/>
              <a:ext cx="1340472" cy="134047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605198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4136204"/>
            <a:ext cx="6537777" cy="1338223"/>
            <a:chOff x="1405163" y="4136204"/>
            <a:chExt cx="6537777" cy="13382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482150"/>
              <a:ext cx="4768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Aravind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Vellora</a:t>
              </a: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Vayalapra</a:t>
              </a:r>
              <a:endParaRPr lang="en-US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avelloravayalapra@uwaterloo.ca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604717" y="4136204"/>
              <a:ext cx="1338223" cy="133822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 dirty="0"/>
              <a:t>Questions</a:t>
            </a:r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3143746" y="27436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Khilav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Divyang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Soni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k7soni@uwaterloo.ca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232855" y="44821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maizi.liao@uwaterloo.ca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32409" y="41276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2244" y="23966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6598</TotalTime>
  <Words>3833</Words>
  <Application>Microsoft Macintosh PowerPoint</Application>
  <PresentationFormat>On-screen Show (4:3)</PresentationFormat>
  <Paragraphs>842</Paragraphs>
  <Slides>70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Online!</vt:lpstr>
      <vt:lpstr>Who Are We?</vt:lpstr>
      <vt:lpstr>ECE 350 GTAs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Contingency Proviso</vt:lpstr>
      <vt:lpstr>Lab Project</vt:lpstr>
      <vt:lpstr>Groups</vt:lpstr>
      <vt:lpstr>Milestones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 Real-time System?</vt:lpstr>
      <vt:lpstr>Types of Real-time Systems</vt:lpstr>
      <vt:lpstr>Real-time Spectrum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105</cp:revision>
  <dcterms:created xsi:type="dcterms:W3CDTF">2020-09-14T23:52:01Z</dcterms:created>
  <dcterms:modified xsi:type="dcterms:W3CDTF">2022-01-05T20:02:37Z</dcterms:modified>
</cp:coreProperties>
</file>